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La classe des mots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4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Indique la classe du mot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4800" dirty="0"/>
              <a:t>avancer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4800" dirty="0"/>
              <a:t>elle</a:t>
            </a:r>
          </a:p>
        </p:txBody>
      </p:sp>
    </p:spTree>
    <p:extLst>
      <p:ext uri="{BB962C8B-B14F-4D97-AF65-F5344CB8AC3E}">
        <p14:creationId xmlns:p14="http://schemas.microsoft.com/office/powerpoint/2010/main" val="4703048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9" name="Espace réservé du texte 4">
            <a:extLst>
              <a:ext uri="{FF2B5EF4-FFF2-40B4-BE49-F238E27FC236}">
                <a16:creationId xmlns:a16="http://schemas.microsoft.com/office/drawing/2014/main" id="{6C2D23F9-8B49-4664-898D-B9A3DAD89161}"/>
              </a:ext>
            </a:extLst>
          </p:cNvPr>
          <p:cNvSpPr txBox="1">
            <a:spLocks/>
          </p:cNvSpPr>
          <p:nvPr/>
        </p:nvSpPr>
        <p:spPr>
          <a:xfrm>
            <a:off x="5580112" y="1988840"/>
            <a:ext cx="3125766" cy="8019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>
                <a:solidFill>
                  <a:srgbClr val="9EC979"/>
                </a:solidFill>
              </a:rPr>
              <a:t>CE2</a:t>
            </a:r>
            <a:endParaRPr lang="fr-FR" sz="2400" dirty="0">
              <a:solidFill>
                <a:srgbClr val="9EC979"/>
              </a:solidFill>
            </a:endParaRPr>
          </a:p>
        </p:txBody>
      </p:sp>
      <p:sp>
        <p:nvSpPr>
          <p:cNvPr id="10" name="Espace réservé du contenu 5">
            <a:extLst>
              <a:ext uri="{FF2B5EF4-FFF2-40B4-BE49-F238E27FC236}">
                <a16:creationId xmlns:a16="http://schemas.microsoft.com/office/drawing/2014/main" id="{43EC230B-8ADD-483C-82FA-C9FAD126DD56}"/>
              </a:ext>
            </a:extLst>
          </p:cNvPr>
          <p:cNvSpPr txBox="1">
            <a:spLocks/>
          </p:cNvSpPr>
          <p:nvPr/>
        </p:nvSpPr>
        <p:spPr>
          <a:xfrm>
            <a:off x="5580112" y="2793560"/>
            <a:ext cx="3125766" cy="264445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D16349"/>
              </a:buClr>
            </a:pPr>
            <a:r>
              <a:rPr lang="fr-FR" sz="3600" dirty="0">
                <a:solidFill>
                  <a:srgbClr val="C00000"/>
                </a:solidFill>
              </a:rPr>
              <a:t>elle</a:t>
            </a:r>
            <a:r>
              <a:rPr lang="fr-FR" sz="3600" dirty="0">
                <a:solidFill>
                  <a:prstClr val="black"/>
                </a:solidFill>
              </a:rPr>
              <a:t> : </a:t>
            </a:r>
          </a:p>
          <a:p>
            <a:pPr marL="0" indent="0">
              <a:buClr>
                <a:srgbClr val="D16349"/>
              </a:buClr>
              <a:buFont typeface="Arial" panose="020B0604020202020204" pitchFamily="34" charset="0"/>
              <a:buNone/>
            </a:pPr>
            <a:r>
              <a:rPr lang="fr-FR" sz="3600" dirty="0">
                <a:solidFill>
                  <a:prstClr val="black"/>
                </a:solidFill>
              </a:rPr>
              <a:t>pronom personnel</a:t>
            </a:r>
          </a:p>
          <a:p>
            <a:pPr marL="0" indent="0">
              <a:buClr>
                <a:srgbClr val="D16349"/>
              </a:buClr>
              <a:buFont typeface="Arial" panose="020B0604020202020204" pitchFamily="34" charset="0"/>
              <a:buNone/>
            </a:pPr>
            <a:r>
              <a:rPr lang="fr-FR" sz="3600" dirty="0">
                <a:solidFill>
                  <a:prstClr val="black"/>
                </a:solidFill>
              </a:rPr>
              <a:t>(singulier)</a:t>
            </a:r>
          </a:p>
          <a:p>
            <a:pPr>
              <a:buClr>
                <a:srgbClr val="D16349"/>
              </a:buClr>
            </a:pP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12" name="Espace réservé du texte 4">
            <a:extLst>
              <a:ext uri="{FF2B5EF4-FFF2-40B4-BE49-F238E27FC236}">
                <a16:creationId xmlns:a16="http://schemas.microsoft.com/office/drawing/2014/main" id="{9A479EC8-70FA-4EE3-8074-8E47C9A86787}"/>
              </a:ext>
            </a:extLst>
          </p:cNvPr>
          <p:cNvSpPr txBox="1">
            <a:spLocks/>
          </p:cNvSpPr>
          <p:nvPr/>
        </p:nvSpPr>
        <p:spPr>
          <a:xfrm>
            <a:off x="1403648" y="1587868"/>
            <a:ext cx="3125766" cy="80194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2200" b="0" kern="1200" cap="all" baseline="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500" b="1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35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b="1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17145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057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24003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b="1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2743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b="1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>
                <a:solidFill>
                  <a:srgbClr val="F4944A"/>
                </a:solidFill>
              </a:rPr>
              <a:t>CE1</a:t>
            </a:r>
          </a:p>
        </p:txBody>
      </p:sp>
      <p:sp>
        <p:nvSpPr>
          <p:cNvPr id="13" name="Espace réservé du contenu 5">
            <a:extLst>
              <a:ext uri="{FF2B5EF4-FFF2-40B4-BE49-F238E27FC236}">
                <a16:creationId xmlns:a16="http://schemas.microsoft.com/office/drawing/2014/main" id="{049CF40E-E19D-4EEF-9407-DDEE70FE3CB8}"/>
              </a:ext>
            </a:extLst>
          </p:cNvPr>
          <p:cNvSpPr txBox="1">
            <a:spLocks/>
          </p:cNvSpPr>
          <p:nvPr/>
        </p:nvSpPr>
        <p:spPr>
          <a:xfrm>
            <a:off x="1403648" y="2793560"/>
            <a:ext cx="3125766" cy="26444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6858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D16349"/>
              </a:buClr>
            </a:pPr>
            <a:r>
              <a:rPr lang="fr-FR" sz="3600" dirty="0">
                <a:solidFill>
                  <a:srgbClr val="C00000"/>
                </a:solidFill>
              </a:rPr>
              <a:t>avancer</a:t>
            </a:r>
            <a:r>
              <a:rPr lang="fr-FR" sz="3600" dirty="0">
                <a:solidFill>
                  <a:prstClr val="black"/>
                </a:solidFill>
              </a:rPr>
              <a:t> : </a:t>
            </a:r>
          </a:p>
          <a:p>
            <a:pPr marL="0" indent="0">
              <a:buClr>
                <a:srgbClr val="D16349"/>
              </a:buClr>
              <a:buFont typeface="Arial" panose="020B0604020202020204" pitchFamily="34" charset="0"/>
              <a:buNone/>
            </a:pPr>
            <a:r>
              <a:rPr lang="fr-FR" sz="3600" dirty="0">
                <a:solidFill>
                  <a:prstClr val="black"/>
                </a:solidFill>
              </a:rPr>
              <a:t>verbe</a:t>
            </a:r>
          </a:p>
          <a:p>
            <a:pPr>
              <a:buClr>
                <a:srgbClr val="D16349"/>
              </a:buClr>
            </a:pPr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734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Indique la classe du mot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/</a:t>
            </a:r>
            <a:r>
              <a:rPr lang="fr-FR" dirty="0">
                <a:solidFill>
                  <a:srgbClr val="9EC979"/>
                </a:solidFill>
              </a:rPr>
              <a:t>CE2</a:t>
            </a:r>
            <a:r>
              <a:rPr lang="fr-FR" dirty="0">
                <a:solidFill>
                  <a:srgbClr val="F4944A"/>
                </a:solidFill>
              </a:rPr>
              <a:t>:</a:t>
            </a:r>
          </a:p>
          <a:p>
            <a:endParaRPr lang="fr-FR" dirty="0"/>
          </a:p>
          <a:p>
            <a:r>
              <a:rPr lang="fr-FR" sz="7200" dirty="0"/>
              <a:t>école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nom commun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/>
              <a:t>nom commun</a:t>
            </a:r>
            <a:endParaRPr lang="fr-FR" dirty="0"/>
          </a:p>
          <a:p>
            <a:r>
              <a:rPr lang="fr-FR" dirty="0"/>
              <a:t>Féminin singulier</a:t>
            </a:r>
          </a:p>
        </p:txBody>
      </p:sp>
    </p:spTree>
    <p:extLst>
      <p:ext uri="{BB962C8B-B14F-4D97-AF65-F5344CB8AC3E}">
        <p14:creationId xmlns:p14="http://schemas.microsoft.com/office/powerpoint/2010/main" val="2207112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Indique la classe du mot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4800" dirty="0"/>
              <a:t>des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4800" dirty="0"/>
              <a:t>cahier</a:t>
            </a:r>
          </a:p>
        </p:txBody>
      </p:sp>
    </p:spTree>
    <p:extLst>
      <p:ext uri="{BB962C8B-B14F-4D97-AF65-F5344CB8AC3E}">
        <p14:creationId xmlns:p14="http://schemas.microsoft.com/office/powerpoint/2010/main" val="2959646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A7EC12AE-0AC9-4852-8D9E-918CD1D12F1E}"/>
              </a:ext>
            </a:extLst>
          </p:cNvPr>
          <p:cNvSpPr txBox="1">
            <a:spLocks/>
          </p:cNvSpPr>
          <p:nvPr/>
        </p:nvSpPr>
        <p:spPr>
          <a:xfrm>
            <a:off x="5436096" y="2120224"/>
            <a:ext cx="3125766" cy="8019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>
                <a:solidFill>
                  <a:srgbClr val="9EC979"/>
                </a:solidFill>
              </a:rPr>
              <a:t>CE2</a:t>
            </a:r>
            <a:endParaRPr lang="fr-FR" sz="2400" dirty="0">
              <a:solidFill>
                <a:srgbClr val="9EC979"/>
              </a:solidFill>
            </a:endParaRPr>
          </a:p>
        </p:txBody>
      </p:sp>
      <p:sp>
        <p:nvSpPr>
          <p:cNvPr id="18" name="Espace réservé du contenu 5">
            <a:extLst>
              <a:ext uri="{FF2B5EF4-FFF2-40B4-BE49-F238E27FC236}">
                <a16:creationId xmlns:a16="http://schemas.microsoft.com/office/drawing/2014/main" id="{C97C4FAA-A4AF-40D9-AFAB-5866644C103C}"/>
              </a:ext>
            </a:extLst>
          </p:cNvPr>
          <p:cNvSpPr txBox="1">
            <a:spLocks/>
          </p:cNvSpPr>
          <p:nvPr/>
        </p:nvSpPr>
        <p:spPr>
          <a:xfrm>
            <a:off x="5436096" y="2924944"/>
            <a:ext cx="3125766" cy="264445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>
                <a:solidFill>
                  <a:srgbClr val="C00000"/>
                </a:solidFill>
              </a:rPr>
              <a:t>cahier</a:t>
            </a:r>
            <a:r>
              <a:rPr lang="fr-FR" sz="3600" dirty="0"/>
              <a:t> 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/>
              <a:t>nom commun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/>
              <a:t>masculin singulier</a:t>
            </a:r>
          </a:p>
          <a:p>
            <a:endParaRPr lang="fr-FR" sz="3600" dirty="0"/>
          </a:p>
          <a:p>
            <a:endParaRPr lang="fr-FR" sz="3600" dirty="0"/>
          </a:p>
        </p:txBody>
      </p:sp>
      <p:sp>
        <p:nvSpPr>
          <p:cNvPr id="19" name="Espace réservé du texte 6">
            <a:extLst>
              <a:ext uri="{FF2B5EF4-FFF2-40B4-BE49-F238E27FC236}">
                <a16:creationId xmlns:a16="http://schemas.microsoft.com/office/drawing/2014/main" id="{2B6442D4-57BA-4076-9BAB-CA63E7E5CB59}"/>
              </a:ext>
            </a:extLst>
          </p:cNvPr>
          <p:cNvSpPr txBox="1">
            <a:spLocks/>
          </p:cNvSpPr>
          <p:nvPr/>
        </p:nvSpPr>
        <p:spPr>
          <a:xfrm>
            <a:off x="1259632" y="2120663"/>
            <a:ext cx="3125652" cy="80223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>
                <a:solidFill>
                  <a:srgbClr val="F4944A"/>
                </a:solidFill>
              </a:rPr>
              <a:t>CE1</a:t>
            </a:r>
          </a:p>
        </p:txBody>
      </p:sp>
      <p:sp>
        <p:nvSpPr>
          <p:cNvPr id="20" name="Espace réservé du contenu 7">
            <a:extLst>
              <a:ext uri="{FF2B5EF4-FFF2-40B4-BE49-F238E27FC236}">
                <a16:creationId xmlns:a16="http://schemas.microsoft.com/office/drawing/2014/main" id="{716E9AA8-400C-4299-B80D-0D15CCDCB74C}"/>
              </a:ext>
            </a:extLst>
          </p:cNvPr>
          <p:cNvSpPr txBox="1">
            <a:spLocks/>
          </p:cNvSpPr>
          <p:nvPr/>
        </p:nvSpPr>
        <p:spPr>
          <a:xfrm>
            <a:off x="1259632" y="2996952"/>
            <a:ext cx="3125652" cy="263737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D16349"/>
              </a:buClr>
            </a:pPr>
            <a:r>
              <a:rPr lang="fr-FR" sz="3600" dirty="0">
                <a:solidFill>
                  <a:srgbClr val="D16349">
                    <a:lumMod val="75000"/>
                  </a:srgbClr>
                </a:solidFill>
              </a:rPr>
              <a:t>des</a:t>
            </a:r>
            <a:endParaRPr lang="fr-FR" sz="3600" dirty="0">
              <a:solidFill>
                <a:prstClr val="black"/>
              </a:solidFill>
            </a:endParaRPr>
          </a:p>
          <a:p>
            <a:pPr marL="0" indent="0">
              <a:buClr>
                <a:srgbClr val="D16349"/>
              </a:buClr>
              <a:buFont typeface="Arial" panose="020B0604020202020204" pitchFamily="34" charset="0"/>
              <a:buNone/>
            </a:pPr>
            <a:r>
              <a:rPr lang="fr-FR" sz="3600" dirty="0">
                <a:solidFill>
                  <a:prstClr val="black"/>
                </a:solidFill>
              </a:rPr>
              <a:t>déterminant</a:t>
            </a:r>
          </a:p>
        </p:txBody>
      </p:sp>
    </p:spTree>
    <p:extLst>
      <p:ext uri="{BB962C8B-B14F-4D97-AF65-F5344CB8AC3E}">
        <p14:creationId xmlns:p14="http://schemas.microsoft.com/office/powerpoint/2010/main" val="931499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Indique la classe du mot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4800" dirty="0"/>
              <a:t>livre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4800" dirty="0"/>
              <a:t>un</a:t>
            </a:r>
          </a:p>
        </p:txBody>
      </p:sp>
    </p:spTree>
    <p:extLst>
      <p:ext uri="{BB962C8B-B14F-4D97-AF65-F5344CB8AC3E}">
        <p14:creationId xmlns:p14="http://schemas.microsoft.com/office/powerpoint/2010/main" val="3649410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87D9E2D2-658E-4933-A424-A73D21309904}"/>
              </a:ext>
            </a:extLst>
          </p:cNvPr>
          <p:cNvSpPr txBox="1">
            <a:spLocks/>
          </p:cNvSpPr>
          <p:nvPr/>
        </p:nvSpPr>
        <p:spPr>
          <a:xfrm>
            <a:off x="5436096" y="2048216"/>
            <a:ext cx="3125766" cy="8019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>
                <a:solidFill>
                  <a:srgbClr val="9EC979"/>
                </a:solidFill>
              </a:rPr>
              <a:t>CE2</a:t>
            </a:r>
            <a:endParaRPr lang="fr-FR" sz="2400" dirty="0">
              <a:solidFill>
                <a:srgbClr val="9EC979"/>
              </a:solidFill>
            </a:endParaRPr>
          </a:p>
        </p:txBody>
      </p:sp>
      <p:sp>
        <p:nvSpPr>
          <p:cNvPr id="18" name="Espace réservé du contenu 5">
            <a:extLst>
              <a:ext uri="{FF2B5EF4-FFF2-40B4-BE49-F238E27FC236}">
                <a16:creationId xmlns:a16="http://schemas.microsoft.com/office/drawing/2014/main" id="{7A7E05CD-4A71-4EFF-BB92-E90374EAF68D}"/>
              </a:ext>
            </a:extLst>
          </p:cNvPr>
          <p:cNvSpPr txBox="1">
            <a:spLocks/>
          </p:cNvSpPr>
          <p:nvPr/>
        </p:nvSpPr>
        <p:spPr>
          <a:xfrm>
            <a:off x="5436095" y="2852936"/>
            <a:ext cx="3361049" cy="280599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D16349"/>
              </a:buClr>
            </a:pPr>
            <a:r>
              <a:rPr lang="fr-FR" sz="3600" dirty="0">
                <a:solidFill>
                  <a:srgbClr val="C00000"/>
                </a:solidFill>
              </a:rPr>
              <a:t>un</a:t>
            </a:r>
            <a:endParaRPr lang="fr-FR" sz="3600" dirty="0">
              <a:solidFill>
                <a:prstClr val="black"/>
              </a:solidFill>
            </a:endParaRPr>
          </a:p>
          <a:p>
            <a:pPr marL="0" indent="0">
              <a:buClr>
                <a:srgbClr val="D16349"/>
              </a:buClr>
              <a:buFont typeface="Arial" panose="020B0604020202020204" pitchFamily="34" charset="0"/>
              <a:buNone/>
            </a:pPr>
            <a:r>
              <a:rPr lang="fr-FR" sz="3600" dirty="0">
                <a:solidFill>
                  <a:prstClr val="black"/>
                </a:solidFill>
              </a:rPr>
              <a:t>déterminant</a:t>
            </a:r>
          </a:p>
          <a:p>
            <a:pPr marL="0" indent="0">
              <a:buClr>
                <a:srgbClr val="D16349"/>
              </a:buClr>
              <a:buFont typeface="Arial" panose="020B0604020202020204" pitchFamily="34" charset="0"/>
              <a:buNone/>
            </a:pPr>
            <a:r>
              <a:rPr lang="fr-FR" sz="3600" dirty="0">
                <a:solidFill>
                  <a:prstClr val="black"/>
                </a:solidFill>
              </a:rPr>
              <a:t>article indéfini</a:t>
            </a:r>
          </a:p>
          <a:p>
            <a:pPr marL="0" indent="0">
              <a:buClr>
                <a:srgbClr val="D16349"/>
              </a:buClr>
              <a:buFont typeface="Arial" panose="020B0604020202020204" pitchFamily="34" charset="0"/>
              <a:buNone/>
            </a:pPr>
            <a:r>
              <a:rPr lang="fr-FR" sz="3600" dirty="0">
                <a:solidFill>
                  <a:prstClr val="black"/>
                </a:solidFill>
              </a:rPr>
              <a:t>masculin singulier</a:t>
            </a: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703B6C61-CBF7-4686-AC38-A56750709D05}"/>
              </a:ext>
            </a:extLst>
          </p:cNvPr>
          <p:cNvSpPr txBox="1">
            <a:spLocks/>
          </p:cNvSpPr>
          <p:nvPr/>
        </p:nvSpPr>
        <p:spPr>
          <a:xfrm>
            <a:off x="1482037" y="1647244"/>
            <a:ext cx="3125766" cy="80194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2200" b="0" kern="1200" cap="all" baseline="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500" b="1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35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b="1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17145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057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24003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b="1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2743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b="1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>
                <a:solidFill>
                  <a:srgbClr val="F4944A"/>
                </a:solidFill>
              </a:rPr>
              <a:t>CE1</a:t>
            </a:r>
          </a:p>
        </p:txBody>
      </p:sp>
      <p:sp>
        <p:nvSpPr>
          <p:cNvPr id="20" name="Espace réservé du contenu 5">
            <a:extLst>
              <a:ext uri="{FF2B5EF4-FFF2-40B4-BE49-F238E27FC236}">
                <a16:creationId xmlns:a16="http://schemas.microsoft.com/office/drawing/2014/main" id="{42D607D9-B307-48AC-878C-17F56C81AE1F}"/>
              </a:ext>
            </a:extLst>
          </p:cNvPr>
          <p:cNvSpPr txBox="1">
            <a:spLocks/>
          </p:cNvSpPr>
          <p:nvPr/>
        </p:nvSpPr>
        <p:spPr>
          <a:xfrm>
            <a:off x="1482037" y="2852936"/>
            <a:ext cx="3125766" cy="26444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6858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D16349"/>
              </a:buClr>
            </a:pPr>
            <a:r>
              <a:rPr lang="fr-FR" sz="3600" dirty="0">
                <a:solidFill>
                  <a:srgbClr val="C00000"/>
                </a:solidFill>
              </a:rPr>
              <a:t>livre</a:t>
            </a:r>
            <a:endParaRPr lang="fr-FR" sz="3600" dirty="0">
              <a:solidFill>
                <a:prstClr val="black"/>
              </a:solidFill>
            </a:endParaRPr>
          </a:p>
          <a:p>
            <a:pPr marL="0" indent="0">
              <a:buClr>
                <a:srgbClr val="D16349"/>
              </a:buClr>
              <a:buFont typeface="Arial" panose="020B0604020202020204" pitchFamily="34" charset="0"/>
              <a:buNone/>
            </a:pPr>
            <a:r>
              <a:rPr lang="fr-FR" sz="3600" dirty="0">
                <a:solidFill>
                  <a:prstClr val="black"/>
                </a:solidFill>
              </a:rPr>
              <a:t>nom commun</a:t>
            </a:r>
            <a:endParaRPr lang="fr-FR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642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Indique la classe du mot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4800" dirty="0"/>
              <a:t>mon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4800" dirty="0"/>
              <a:t>cherche</a:t>
            </a:r>
          </a:p>
        </p:txBody>
      </p:sp>
    </p:spTree>
    <p:extLst>
      <p:ext uri="{BB962C8B-B14F-4D97-AF65-F5344CB8AC3E}">
        <p14:creationId xmlns:p14="http://schemas.microsoft.com/office/powerpoint/2010/main" val="34271372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1963D235-A0B7-487A-A36B-531DDE15C23C}"/>
              </a:ext>
            </a:extLst>
          </p:cNvPr>
          <p:cNvSpPr txBox="1">
            <a:spLocks/>
          </p:cNvSpPr>
          <p:nvPr/>
        </p:nvSpPr>
        <p:spPr>
          <a:xfrm>
            <a:off x="5364088" y="2063625"/>
            <a:ext cx="3125766" cy="8019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>
                <a:solidFill>
                  <a:srgbClr val="9EC979"/>
                </a:solidFill>
              </a:rPr>
              <a:t>CE2</a:t>
            </a:r>
            <a:endParaRPr lang="fr-FR" sz="2400" dirty="0">
              <a:solidFill>
                <a:srgbClr val="9EC979"/>
              </a:solidFill>
            </a:endParaRPr>
          </a:p>
        </p:txBody>
      </p:sp>
      <p:sp>
        <p:nvSpPr>
          <p:cNvPr id="18" name="Espace réservé du contenu 5">
            <a:extLst>
              <a:ext uri="{FF2B5EF4-FFF2-40B4-BE49-F238E27FC236}">
                <a16:creationId xmlns:a16="http://schemas.microsoft.com/office/drawing/2014/main" id="{21BF064B-D776-4237-B688-E0AABDA5B38D}"/>
              </a:ext>
            </a:extLst>
          </p:cNvPr>
          <p:cNvSpPr txBox="1">
            <a:spLocks/>
          </p:cNvSpPr>
          <p:nvPr/>
        </p:nvSpPr>
        <p:spPr>
          <a:xfrm>
            <a:off x="5364088" y="2865568"/>
            <a:ext cx="3125766" cy="264445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D16349"/>
              </a:buClr>
            </a:pPr>
            <a:r>
              <a:rPr lang="fr-FR" sz="3600" dirty="0">
                <a:solidFill>
                  <a:srgbClr val="C00000"/>
                </a:solidFill>
              </a:rPr>
              <a:t>cherche</a:t>
            </a:r>
            <a:r>
              <a:rPr lang="fr-FR" sz="3600" dirty="0">
                <a:solidFill>
                  <a:prstClr val="black"/>
                </a:solidFill>
              </a:rPr>
              <a:t> </a:t>
            </a:r>
          </a:p>
          <a:p>
            <a:pPr marL="0" indent="0">
              <a:buClr>
                <a:srgbClr val="D16349"/>
              </a:buClr>
              <a:buFont typeface="Arial" panose="020B0604020202020204" pitchFamily="34" charset="0"/>
              <a:buNone/>
            </a:pPr>
            <a:r>
              <a:rPr lang="fr-FR" sz="3600" dirty="0">
                <a:solidFill>
                  <a:prstClr val="black"/>
                </a:solidFill>
              </a:rPr>
              <a:t>verbe chercher </a:t>
            </a:r>
          </a:p>
          <a:p>
            <a:pPr marL="0" indent="0">
              <a:buClr>
                <a:srgbClr val="D16349"/>
              </a:buClr>
              <a:buFont typeface="Arial" panose="020B0604020202020204" pitchFamily="34" charset="0"/>
              <a:buNone/>
            </a:pPr>
            <a:r>
              <a:rPr lang="fr-FR" sz="3600" dirty="0">
                <a:solidFill>
                  <a:prstClr val="black"/>
                </a:solidFill>
              </a:rPr>
              <a:t>(1</a:t>
            </a:r>
            <a:r>
              <a:rPr lang="fr-FR" sz="3600" baseline="30000" dirty="0">
                <a:solidFill>
                  <a:prstClr val="black"/>
                </a:solidFill>
              </a:rPr>
              <a:t>er</a:t>
            </a:r>
            <a:r>
              <a:rPr lang="fr-FR" sz="3600" dirty="0">
                <a:solidFill>
                  <a:prstClr val="black"/>
                </a:solidFill>
              </a:rPr>
              <a:t> groupe)</a:t>
            </a:r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BD0DBCC5-0033-4D12-AF0B-976A5BC01920}"/>
              </a:ext>
            </a:extLst>
          </p:cNvPr>
          <p:cNvSpPr txBox="1">
            <a:spLocks/>
          </p:cNvSpPr>
          <p:nvPr/>
        </p:nvSpPr>
        <p:spPr>
          <a:xfrm>
            <a:off x="1331640" y="1662653"/>
            <a:ext cx="3125766" cy="80194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2200" b="0" kern="1200" cap="all" baseline="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500" b="1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35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b="1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b="1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17145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057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24003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b="1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2743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b="1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>
                <a:solidFill>
                  <a:srgbClr val="F4944A"/>
                </a:solidFill>
              </a:rPr>
              <a:t>CE1</a:t>
            </a:r>
          </a:p>
        </p:txBody>
      </p:sp>
      <p:sp>
        <p:nvSpPr>
          <p:cNvPr id="20" name="Espace réservé du contenu 5">
            <a:extLst>
              <a:ext uri="{FF2B5EF4-FFF2-40B4-BE49-F238E27FC236}">
                <a16:creationId xmlns:a16="http://schemas.microsoft.com/office/drawing/2014/main" id="{DFD6D104-45A1-4A2D-8D4D-1AD5678B8D52}"/>
              </a:ext>
            </a:extLst>
          </p:cNvPr>
          <p:cNvSpPr txBox="1">
            <a:spLocks/>
          </p:cNvSpPr>
          <p:nvPr/>
        </p:nvSpPr>
        <p:spPr>
          <a:xfrm>
            <a:off x="1331640" y="2868345"/>
            <a:ext cx="3125766" cy="26444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6858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D16349"/>
              </a:buClr>
            </a:pPr>
            <a:r>
              <a:rPr lang="fr-FR" sz="3600" dirty="0">
                <a:solidFill>
                  <a:srgbClr val="C00000"/>
                </a:solidFill>
              </a:rPr>
              <a:t>mon</a:t>
            </a:r>
            <a:r>
              <a:rPr lang="fr-FR" sz="3600" dirty="0">
                <a:solidFill>
                  <a:prstClr val="black"/>
                </a:solidFill>
              </a:rPr>
              <a:t> </a:t>
            </a:r>
          </a:p>
          <a:p>
            <a:pPr marL="0" indent="0">
              <a:buClr>
                <a:srgbClr val="D16349"/>
              </a:buClr>
              <a:buFont typeface="Arial" panose="020B0604020202020204" pitchFamily="34" charset="0"/>
              <a:buNone/>
            </a:pPr>
            <a:r>
              <a:rPr lang="fr-FR" sz="3600" dirty="0">
                <a:solidFill>
                  <a:prstClr val="black"/>
                </a:solidFill>
              </a:rPr>
              <a:t>déterminant</a:t>
            </a:r>
          </a:p>
        </p:txBody>
      </p:sp>
    </p:spTree>
    <p:extLst>
      <p:ext uri="{BB962C8B-B14F-4D97-AF65-F5344CB8AC3E}">
        <p14:creationId xmlns:p14="http://schemas.microsoft.com/office/powerpoint/2010/main" val="419311477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145</Words>
  <Application>Microsoft Office PowerPoint</Application>
  <PresentationFormat>Grand écran</PresentationFormat>
  <Paragraphs>89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Rituels</vt:lpstr>
      <vt:lpstr>Indique la classe du mot</vt:lpstr>
      <vt:lpstr>Correction</vt:lpstr>
      <vt:lpstr>Indique la classe du mot</vt:lpstr>
      <vt:lpstr>Correction</vt:lpstr>
      <vt:lpstr>Indique la classe du mot</vt:lpstr>
      <vt:lpstr>Correction</vt:lpstr>
      <vt:lpstr>Indique la classe du mot</vt:lpstr>
      <vt:lpstr>Correction</vt:lpstr>
      <vt:lpstr>Indique la classe du mot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16</cp:revision>
  <dcterms:created xsi:type="dcterms:W3CDTF">2021-07-17T07:25:24Z</dcterms:created>
  <dcterms:modified xsi:type="dcterms:W3CDTF">2022-07-15T20:43:42Z</dcterms:modified>
</cp:coreProperties>
</file>